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6" r:id="rId3"/>
  </p:sldMasterIdLst>
  <p:notesMasterIdLst>
    <p:notesMasterId r:id="rId20"/>
  </p:notesMasterIdLst>
  <p:handoutMasterIdLst>
    <p:handoutMasterId r:id="rId21"/>
  </p:handoutMasterIdLst>
  <p:sldIdLst>
    <p:sldId id="256" r:id="rId4"/>
    <p:sldId id="257" r:id="rId5"/>
    <p:sldId id="270" r:id="rId6"/>
    <p:sldId id="269" r:id="rId7"/>
    <p:sldId id="276" r:id="rId8"/>
    <p:sldId id="277" r:id="rId9"/>
    <p:sldId id="268" r:id="rId10"/>
    <p:sldId id="267" r:id="rId11"/>
    <p:sldId id="263" r:id="rId12"/>
    <p:sldId id="258" r:id="rId13"/>
    <p:sldId id="272" r:id="rId14"/>
    <p:sldId id="271" r:id="rId15"/>
    <p:sldId id="264" r:id="rId16"/>
    <p:sldId id="259" r:id="rId17"/>
    <p:sldId id="275" r:id="rId18"/>
    <p:sldId id="266" r:id="rId1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23" roundtripDataSignature="AMtx7mgYQwB+qgaBYVjMheYSG8ZUYaOA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755" autoAdjust="0"/>
  </p:normalViewPr>
  <p:slideViewPr>
    <p:cSldViewPr snapToGrid="0">
      <p:cViewPr varScale="1">
        <p:scale>
          <a:sx n="72" d="100"/>
          <a:sy n="72" d="100"/>
        </p:scale>
        <p:origin x="1120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customschemas.google.com/relationships/presentationmetadata" Target="meta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1EBD33-9EBB-4691-A3D0-6550393EAE0E}" type="datetimeFigureOut">
              <a:rPr lang="en-US" smtClean="0"/>
              <a:t>4/6/2020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194843-7546-4149-B039-08C424B7F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16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endParaRPr sz="1200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7104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072937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030949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2890506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024986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tabLst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7665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6993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74014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5583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1741360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sz="1100" b="0" i="0" u="none" strike="noStrike" cap="none" dirty="0" smtClean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4838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833112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085850"/>
            <a:ext cx="6619244" cy="2497186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670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3600440"/>
            <a:ext cx="6619243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730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4025494"/>
            <a:ext cx="6619242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07637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6619244" cy="14859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6619244" cy="177165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3724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085850"/>
            <a:ext cx="5999486" cy="1742531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7800" y="2828380"/>
            <a:ext cx="5459737" cy="25663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73721" y="728440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7868" y="196034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7015005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343151"/>
            <a:ext cx="6619245" cy="123988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9464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485900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000250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485900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000250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485900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000250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06061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31882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657350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620409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31882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657350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620408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31882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657350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620406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28613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6699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322660"/>
            <a:ext cx="1314451" cy="4369594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665561"/>
            <a:ext cx="5567362" cy="402669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9542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75"/>
              <a:buFont typeface="Trebuchet MS"/>
              <a:buNone/>
              <a:defRPr sz="675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7069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628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146300"/>
            <a:ext cx="6619243" cy="143673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477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1545432"/>
            <a:ext cx="3297254" cy="314682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1542069"/>
            <a:ext cx="3297256" cy="315018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02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308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775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1085850"/>
            <a:ext cx="2550798" cy="10858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085850"/>
            <a:ext cx="3896998" cy="3429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2346961"/>
            <a:ext cx="2550797" cy="21716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737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390644"/>
            <a:ext cx="3819680" cy="1181106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857250"/>
            <a:ext cx="2400300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3813734" cy="10287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69682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1"/>
            <a:ext cx="1141809" cy="17740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60" y="1"/>
            <a:ext cx="1202540" cy="856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369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6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6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6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0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6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6.png"/><Relationship Id="rId5" Type="http://schemas.openxmlformats.org/officeDocument/2006/relationships/hyperlink" Target="https://www.google.com/url?q=https://github.com/Ghailemichael/DATA606/branches&amp;sa=D&amp;source=hangouts&amp;ust=1581391860825000&amp;usg=AFQjCNHtW7dyUQlXsg_wX3NFSeT3IGzAdg" TargetMode="External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8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hyperlink" Target="http://cs229.stanford.edu/proj2015/199_report.pdf" TargetMode="Externa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hyperlink" Target="http://cs229.stanford.edu/proj2015/199_report.pdf" TargetMode="Externa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png"/><Relationship Id="rId5" Type="http://schemas.openxmlformats.org/officeDocument/2006/relationships/hyperlink" Target="http://cs229.stanford.edu/proj2015/199_report.pdf" TargetMode="Externa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6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"/>
          <p:cNvSpPr txBox="1">
            <a:spLocks noGrp="1"/>
          </p:cNvSpPr>
          <p:nvPr>
            <p:ph type="ctrTitle"/>
          </p:nvPr>
        </p:nvSpPr>
        <p:spPr>
          <a:xfrm>
            <a:off x="834014" y="721113"/>
            <a:ext cx="6049108" cy="1534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Clr>
                <a:schemeClr val="accent1"/>
              </a:buClr>
              <a:buSzPts val="3200"/>
            </a:pPr>
            <a:r>
              <a:rPr lang="en-US" b="1" dirty="0"/>
              <a:t/>
            </a:r>
            <a:br>
              <a:rPr lang="en-US" b="1" dirty="0"/>
            </a:br>
            <a:r>
              <a:rPr lang="en-US" sz="3150" b="1" dirty="0"/>
              <a:t>Credit </a:t>
            </a:r>
            <a:r>
              <a:rPr lang="en-US" sz="3150" b="1" dirty="0" smtClean="0"/>
              <a:t>Risk </a:t>
            </a:r>
            <a:r>
              <a:rPr lang="en-US" sz="3150" b="1" dirty="0"/>
              <a:t>Analysis and Prediction of Loan </a:t>
            </a:r>
            <a:r>
              <a:rPr lang="en-US" sz="3150" b="1" dirty="0" smtClean="0"/>
              <a:t>Defaults</a:t>
            </a:r>
            <a:br>
              <a:rPr lang="en-US" sz="3150" b="1" dirty="0" smtClean="0"/>
            </a:br>
            <a:r>
              <a:rPr lang="en-US" sz="1600" b="1" dirty="0" smtClean="0"/>
              <a:t>using Lending Club Loan dataset</a:t>
            </a:r>
            <a:endParaRPr sz="1600" b="1" dirty="0"/>
          </a:p>
        </p:txBody>
      </p:sp>
      <p:sp>
        <p:nvSpPr>
          <p:cNvPr id="149" name="Google Shape;149;p1"/>
          <p:cNvSpPr txBox="1">
            <a:spLocks noGrp="1"/>
          </p:cNvSpPr>
          <p:nvPr>
            <p:ph type="subTitle" idx="1"/>
          </p:nvPr>
        </p:nvSpPr>
        <p:spPr>
          <a:xfrm>
            <a:off x="523278" y="2941280"/>
            <a:ext cx="7437142" cy="1258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171700" lvl="6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1600" b="1" dirty="0" err="1" smtClean="0"/>
              <a:t>Gashaw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Hailemichael</a:t>
            </a:r>
            <a:endParaRPr lang="en-US" sz="1600" b="1" dirty="0" smtClean="0"/>
          </a:p>
          <a:p>
            <a:pPr marL="2171700" lvl="6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-US" sz="1600" b="1" dirty="0" smtClean="0"/>
              <a:t>DATA 606 - Capstone Project</a:t>
            </a:r>
          </a:p>
          <a:p>
            <a:pPr marL="2171700" lvl="6"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n-US" sz="1600" b="1" dirty="0"/>
              <a:t>PART III: Model Construction</a:t>
            </a:r>
            <a:endParaRPr sz="1600" b="1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120"/>
    </mc:Choice>
    <mc:Fallback>
      <p:transition spd="slow" advTm="19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"/>
          <p:cNvSpPr txBox="1">
            <a:spLocks noGrp="1"/>
          </p:cNvSpPr>
          <p:nvPr>
            <p:ph type="title"/>
          </p:nvPr>
        </p:nvSpPr>
        <p:spPr>
          <a:xfrm>
            <a:off x="451800" y="329065"/>
            <a:ext cx="8692200" cy="81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 smtClean="0"/>
              <a:t>Logistic Regression</a:t>
            </a:r>
            <a:endParaRPr lang="en-US" b="1" dirty="0"/>
          </a:p>
        </p:txBody>
      </p:sp>
      <p:sp>
        <p:nvSpPr>
          <p:cNvPr id="162" name="Google Shape;162;p3"/>
          <p:cNvSpPr txBox="1">
            <a:spLocks noGrp="1"/>
          </p:cNvSpPr>
          <p:nvPr>
            <p:ph type="body" idx="1"/>
          </p:nvPr>
        </p:nvSpPr>
        <p:spPr>
          <a:xfrm>
            <a:off x="261900" y="1225409"/>
            <a:ext cx="8394600" cy="294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endParaRPr lang="en-US" dirty="0" smtClean="0">
              <a:sym typeface="Arial"/>
            </a:endParaRPr>
          </a:p>
          <a:p>
            <a:pPr marL="285750" indent="-2857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</a:pPr>
            <a:endParaRPr dirty="0"/>
          </a:p>
        </p:txBody>
      </p:sp>
      <p:cxnSp>
        <p:nvCxnSpPr>
          <p:cNvPr id="163" name="Google Shape;163;p3"/>
          <p:cNvCxnSpPr/>
          <p:nvPr/>
        </p:nvCxnSpPr>
        <p:spPr>
          <a:xfrm rot="10800000">
            <a:off x="509400" y="4933050"/>
            <a:ext cx="81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245" y="1234287"/>
            <a:ext cx="5580374" cy="35445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8213" y="1225409"/>
            <a:ext cx="2833037" cy="204787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44"/>
    </mc:Choice>
    <mc:Fallback>
      <p:transition spd="slow" advTm="500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>
            <a:spLocks noGrp="1"/>
          </p:cNvSpPr>
          <p:nvPr>
            <p:ph type="title"/>
          </p:nvPr>
        </p:nvSpPr>
        <p:spPr>
          <a:xfrm>
            <a:off x="460950" y="364273"/>
            <a:ext cx="8456400" cy="840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 smtClean="0">
                <a:solidFill>
                  <a:schemeClr val="tx1"/>
                </a:solidFill>
              </a:rPr>
              <a:t>Logistic Regression Conti…</a:t>
            </a:r>
            <a:endParaRPr dirty="0"/>
          </a:p>
        </p:txBody>
      </p:sp>
      <p:sp>
        <p:nvSpPr>
          <p:cNvPr id="155" name="Google Shape;155;p2"/>
          <p:cNvSpPr txBox="1">
            <a:spLocks noGrp="1"/>
          </p:cNvSpPr>
          <p:nvPr>
            <p:ph type="body" idx="1"/>
          </p:nvPr>
        </p:nvSpPr>
        <p:spPr>
          <a:xfrm>
            <a:off x="471900" y="1286107"/>
            <a:ext cx="6684000" cy="3481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 </a:t>
            </a:r>
            <a:endParaRPr lang="en-US" dirty="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6" name="Google Shape;156;p2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337" y="1493658"/>
            <a:ext cx="5953125" cy="28425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700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184"/>
    </mc:Choice>
    <mc:Fallback>
      <p:transition spd="slow" advTm="35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"/>
          <p:cNvSpPr txBox="1">
            <a:spLocks noGrp="1"/>
          </p:cNvSpPr>
          <p:nvPr>
            <p:ph type="title"/>
          </p:nvPr>
        </p:nvSpPr>
        <p:spPr>
          <a:xfrm>
            <a:off x="451800" y="277661"/>
            <a:ext cx="8692200" cy="850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Trebuchet MS"/>
              <a:buNone/>
            </a:pPr>
            <a:r>
              <a:rPr lang="en-US" dirty="0" smtClean="0"/>
              <a:t>Logistic Regression cont.…</a:t>
            </a:r>
            <a:endParaRPr dirty="0"/>
          </a:p>
        </p:txBody>
      </p:sp>
      <p:sp>
        <p:nvSpPr>
          <p:cNvPr id="162" name="Google Shape;162;p3"/>
          <p:cNvSpPr txBox="1">
            <a:spLocks noGrp="1"/>
          </p:cNvSpPr>
          <p:nvPr>
            <p:ph type="body" idx="1"/>
          </p:nvPr>
        </p:nvSpPr>
        <p:spPr>
          <a:xfrm>
            <a:off x="359050" y="1178351"/>
            <a:ext cx="8297450" cy="3619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lnSpc>
                <a:spcPct val="150000"/>
              </a:lnSpc>
              <a:buClr>
                <a:schemeClr val="accent2"/>
              </a:buClr>
              <a:buNone/>
            </a:pPr>
            <a:endParaRPr lang="en-US" dirty="0" smtClean="0">
              <a:sym typeface="Arial"/>
            </a:endParaRPr>
          </a:p>
        </p:txBody>
      </p:sp>
      <p:cxnSp>
        <p:nvCxnSpPr>
          <p:cNvPr id="163" name="Google Shape;163;p3"/>
          <p:cNvCxnSpPr/>
          <p:nvPr/>
        </p:nvCxnSpPr>
        <p:spPr>
          <a:xfrm rot="10800000">
            <a:off x="509400" y="4933050"/>
            <a:ext cx="81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400" y="1185764"/>
            <a:ext cx="5572125" cy="3612479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083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665"/>
    </mc:Choice>
    <mc:Fallback>
      <p:transition spd="slow" advTm="25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"/>
          <p:cNvSpPr txBox="1">
            <a:spLocks noGrp="1"/>
          </p:cNvSpPr>
          <p:nvPr>
            <p:ph type="title"/>
          </p:nvPr>
        </p:nvSpPr>
        <p:spPr>
          <a:xfrm>
            <a:off x="359050" y="373513"/>
            <a:ext cx="8692200" cy="819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dirty="0" smtClean="0"/>
              <a:t>Random Forest</a:t>
            </a:r>
            <a:endParaRPr lang="en-US" dirty="0"/>
          </a:p>
        </p:txBody>
      </p:sp>
      <p:sp>
        <p:nvSpPr>
          <p:cNvPr id="162" name="Google Shape;162;p3"/>
          <p:cNvSpPr txBox="1">
            <a:spLocks noGrp="1"/>
          </p:cNvSpPr>
          <p:nvPr>
            <p:ph type="body" idx="1"/>
          </p:nvPr>
        </p:nvSpPr>
        <p:spPr>
          <a:xfrm>
            <a:off x="261900" y="1384445"/>
            <a:ext cx="8394600" cy="3759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lnSpc>
                <a:spcPct val="150000"/>
              </a:lnSpc>
              <a:buClr>
                <a:schemeClr val="accent2"/>
              </a:buClr>
              <a:buNone/>
            </a:pPr>
            <a:endParaRPr lang="en-US" dirty="0" smtClean="0">
              <a:sym typeface="Arial"/>
            </a:endParaRPr>
          </a:p>
          <a:p>
            <a:pPr marL="285750" indent="-2857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</a:pPr>
            <a:endParaRPr dirty="0"/>
          </a:p>
        </p:txBody>
      </p:sp>
      <p:cxnSp>
        <p:nvCxnSpPr>
          <p:cNvPr id="163" name="Google Shape;163;p3"/>
          <p:cNvCxnSpPr/>
          <p:nvPr/>
        </p:nvCxnSpPr>
        <p:spPr>
          <a:xfrm rot="10800000">
            <a:off x="509400" y="4933050"/>
            <a:ext cx="81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96" y="1192752"/>
            <a:ext cx="5190018" cy="37672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4160" y="1215538"/>
            <a:ext cx="2834886" cy="204843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591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769"/>
    </mc:Choice>
    <mc:Fallback>
      <p:transition spd="slow" advTm="24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"/>
          <p:cNvSpPr txBox="1">
            <a:spLocks noGrp="1"/>
          </p:cNvSpPr>
          <p:nvPr>
            <p:ph type="title"/>
          </p:nvPr>
        </p:nvSpPr>
        <p:spPr>
          <a:xfrm>
            <a:off x="451800" y="556167"/>
            <a:ext cx="8692200" cy="792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Random </a:t>
            </a:r>
            <a:r>
              <a:rPr lang="en-US" dirty="0" smtClean="0"/>
              <a:t>Forest </a:t>
            </a:r>
            <a:r>
              <a:rPr lang="en-US" dirty="0" err="1" smtClean="0"/>
              <a:t>conti</a:t>
            </a:r>
            <a:r>
              <a:rPr lang="en-US" dirty="0" smtClean="0"/>
              <a:t>..</a:t>
            </a:r>
            <a:endParaRPr dirty="0"/>
          </a:p>
        </p:txBody>
      </p:sp>
      <p:sp>
        <p:nvSpPr>
          <p:cNvPr id="169" name="Google Shape;169;p4"/>
          <p:cNvSpPr txBox="1">
            <a:spLocks noGrp="1"/>
          </p:cNvSpPr>
          <p:nvPr>
            <p:ph type="body" idx="1"/>
          </p:nvPr>
        </p:nvSpPr>
        <p:spPr>
          <a:xfrm>
            <a:off x="425900" y="1506426"/>
            <a:ext cx="8435100" cy="31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2"/>
              </a:buClr>
            </a:pPr>
            <a:endParaRPr dirty="0"/>
          </a:p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endParaRPr dirty="0"/>
          </a:p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r>
              <a:rPr lang="en-US" dirty="0"/>
              <a:t>	</a:t>
            </a:r>
            <a:endParaRPr sz="1400" dirty="0"/>
          </a:p>
        </p:txBody>
      </p:sp>
      <p:cxnSp>
        <p:nvCxnSpPr>
          <p:cNvPr id="170" name="Google Shape;170;p4"/>
          <p:cNvCxnSpPr/>
          <p:nvPr/>
        </p:nvCxnSpPr>
        <p:spPr>
          <a:xfrm rot="10800000">
            <a:off x="509400" y="4933050"/>
            <a:ext cx="81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922" y="1842379"/>
            <a:ext cx="5924550" cy="245745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900"/>
    </mc:Choice>
    <mc:Fallback>
      <p:transition spd="slow" advTm="29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"/>
          <p:cNvSpPr txBox="1">
            <a:spLocks noGrp="1"/>
          </p:cNvSpPr>
          <p:nvPr>
            <p:ph type="title"/>
          </p:nvPr>
        </p:nvSpPr>
        <p:spPr>
          <a:xfrm>
            <a:off x="425900" y="224340"/>
            <a:ext cx="8692200" cy="792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Random </a:t>
            </a:r>
            <a:r>
              <a:rPr lang="en-US" dirty="0" smtClean="0"/>
              <a:t>Forest </a:t>
            </a:r>
            <a:r>
              <a:rPr lang="en-US" dirty="0" err="1" smtClean="0"/>
              <a:t>conti</a:t>
            </a:r>
            <a:r>
              <a:rPr lang="en-US" dirty="0" smtClean="0"/>
              <a:t>..</a:t>
            </a:r>
            <a:endParaRPr dirty="0"/>
          </a:p>
        </p:txBody>
      </p:sp>
      <p:sp>
        <p:nvSpPr>
          <p:cNvPr id="169" name="Google Shape;169;p4"/>
          <p:cNvSpPr txBox="1">
            <a:spLocks noGrp="1"/>
          </p:cNvSpPr>
          <p:nvPr>
            <p:ph type="body" idx="1"/>
          </p:nvPr>
        </p:nvSpPr>
        <p:spPr>
          <a:xfrm>
            <a:off x="425900" y="1506426"/>
            <a:ext cx="8435100" cy="31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2"/>
              </a:buClr>
            </a:pPr>
            <a:endParaRPr dirty="0"/>
          </a:p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endParaRPr dirty="0"/>
          </a:p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r>
              <a:rPr lang="en-US" dirty="0"/>
              <a:t>	</a:t>
            </a:r>
            <a:endParaRPr sz="1400" dirty="0"/>
          </a:p>
        </p:txBody>
      </p:sp>
      <p:cxnSp>
        <p:nvCxnSpPr>
          <p:cNvPr id="170" name="Google Shape;170;p4"/>
          <p:cNvCxnSpPr/>
          <p:nvPr/>
        </p:nvCxnSpPr>
        <p:spPr>
          <a:xfrm rot="10800000">
            <a:off x="509400" y="4933050"/>
            <a:ext cx="81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163" y="1180200"/>
            <a:ext cx="5495925" cy="375285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94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648"/>
    </mc:Choice>
    <mc:Fallback>
      <p:transition spd="slow" advTm="506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"/>
          <p:cNvSpPr txBox="1">
            <a:spLocks noGrp="1"/>
          </p:cNvSpPr>
          <p:nvPr>
            <p:ph type="title"/>
          </p:nvPr>
        </p:nvSpPr>
        <p:spPr>
          <a:xfrm>
            <a:off x="451800" y="556167"/>
            <a:ext cx="8692200" cy="792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Trebuchet MS"/>
              <a:buNone/>
            </a:pPr>
            <a:r>
              <a:rPr lang="en-US" b="1" dirty="0" smtClean="0"/>
              <a:t>Thank you!</a:t>
            </a:r>
            <a:endParaRPr b="1" dirty="0"/>
          </a:p>
        </p:txBody>
      </p:sp>
      <p:sp>
        <p:nvSpPr>
          <p:cNvPr id="169" name="Google Shape;169;p4"/>
          <p:cNvSpPr txBox="1">
            <a:spLocks noGrp="1"/>
          </p:cNvSpPr>
          <p:nvPr>
            <p:ph type="body" idx="1"/>
          </p:nvPr>
        </p:nvSpPr>
        <p:spPr>
          <a:xfrm>
            <a:off x="425900" y="1506426"/>
            <a:ext cx="8435100" cy="31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</a:pPr>
            <a:endParaRPr dirty="0"/>
          </a:p>
          <a:p>
            <a:pPr marL="139700" lvl="0" indent="0">
              <a:lnSpc>
                <a:spcPct val="150000"/>
              </a:lnSpc>
              <a:buClr>
                <a:schemeClr val="lt2"/>
              </a:buClr>
              <a:buNone/>
            </a:pPr>
            <a:r>
              <a:rPr lang="en-US" dirty="0" err="1" smtClean="0"/>
              <a:t>github</a:t>
            </a:r>
            <a:r>
              <a:rPr lang="en-US" dirty="0" smtClean="0"/>
              <a:t> account: </a:t>
            </a: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://github.com/Ghailemichael/DATA606/branches</a:t>
            </a:r>
            <a:r>
              <a:rPr lang="en-US" dirty="0"/>
              <a:t>   </a:t>
            </a:r>
            <a:endParaRPr lang="en-US" dirty="0" smtClean="0"/>
          </a:p>
          <a:p>
            <a:pPr marL="139700" lvl="0" indent="0">
              <a:lnSpc>
                <a:spcPct val="150000"/>
              </a:lnSpc>
              <a:buClr>
                <a:schemeClr val="lt2"/>
              </a:buClr>
              <a:buNone/>
            </a:pPr>
            <a:r>
              <a:rPr lang="en-US" dirty="0" smtClean="0"/>
              <a:t>email address: gashawh1@umbc.edu</a:t>
            </a:r>
            <a:endParaRPr sz="1400" dirty="0"/>
          </a:p>
        </p:txBody>
      </p:sp>
      <p:cxnSp>
        <p:nvCxnSpPr>
          <p:cNvPr id="170" name="Google Shape;170;p4"/>
          <p:cNvCxnSpPr/>
          <p:nvPr/>
        </p:nvCxnSpPr>
        <p:spPr>
          <a:xfrm rot="10800000">
            <a:off x="509400" y="4933050"/>
            <a:ext cx="81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301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57"/>
    </mc:Choice>
    <mc:Fallback>
      <p:transition spd="slow" advTm="140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>
            <a:spLocks noGrp="1"/>
          </p:cNvSpPr>
          <p:nvPr>
            <p:ph type="title"/>
          </p:nvPr>
        </p:nvSpPr>
        <p:spPr>
          <a:xfrm>
            <a:off x="460950" y="364273"/>
            <a:ext cx="8456400" cy="840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 smtClean="0"/>
              <a:t>Review of Exploratory </a:t>
            </a:r>
            <a:r>
              <a:rPr lang="en-US" b="1" dirty="0"/>
              <a:t>Data Analysis (</a:t>
            </a:r>
            <a:r>
              <a:rPr lang="en-US" b="1" dirty="0" smtClean="0"/>
              <a:t>EDA)</a:t>
            </a:r>
            <a:endParaRPr lang="en-US" b="1" dirty="0"/>
          </a:p>
        </p:txBody>
      </p:sp>
      <p:sp>
        <p:nvSpPr>
          <p:cNvPr id="155" name="Google Shape;155;p2"/>
          <p:cNvSpPr txBox="1">
            <a:spLocks noGrp="1"/>
          </p:cNvSpPr>
          <p:nvPr>
            <p:ph type="body" idx="1"/>
          </p:nvPr>
        </p:nvSpPr>
        <p:spPr>
          <a:xfrm>
            <a:off x="1" y="1286107"/>
            <a:ext cx="9009088" cy="4162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Univariate Analysis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Bivariate Analysis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Dimensionality reduction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2400" dirty="0" smtClean="0"/>
              <a:t>Missing Values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lvl="1" indent="0">
              <a:lnSpc>
                <a:spcPct val="150000"/>
              </a:lnSpc>
              <a:buClr>
                <a:schemeClr val="accent2"/>
              </a:buClr>
              <a:buNone/>
            </a:pPr>
            <a:endPara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0">
              <a:lnSpc>
                <a:spcPct val="150000"/>
              </a:lnSpc>
              <a:buClr>
                <a:schemeClr val="accent2"/>
              </a:buClr>
              <a:buNone/>
            </a:pPr>
            <a:endParaRPr lang="en-US" dirty="0" smtClean="0"/>
          </a:p>
        </p:txBody>
      </p:sp>
      <p:cxnSp>
        <p:nvCxnSpPr>
          <p:cNvPr id="156" name="Google Shape;156;p2"/>
          <p:cNvCxnSpPr/>
          <p:nvPr/>
        </p:nvCxnSpPr>
        <p:spPr>
          <a:xfrm rot="10800000">
            <a:off x="579020" y="4831763"/>
            <a:ext cx="81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813"/>
    </mc:Choice>
    <mc:Fallback>
      <p:transition spd="slow" advTm="97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>
            <a:spLocks noGrp="1"/>
          </p:cNvSpPr>
          <p:nvPr>
            <p:ph type="title"/>
          </p:nvPr>
        </p:nvSpPr>
        <p:spPr>
          <a:xfrm>
            <a:off x="460950" y="364273"/>
            <a:ext cx="8456400" cy="666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Data Transformation</a:t>
            </a:r>
            <a:endParaRPr dirty="0"/>
          </a:p>
        </p:txBody>
      </p:sp>
      <p:sp>
        <p:nvSpPr>
          <p:cNvPr id="155" name="Google Shape;155;p2"/>
          <p:cNvSpPr txBox="1">
            <a:spLocks noGrp="1"/>
          </p:cNvSpPr>
          <p:nvPr>
            <p:ph type="body" idx="1"/>
          </p:nvPr>
        </p:nvSpPr>
        <p:spPr>
          <a:xfrm>
            <a:off x="1" y="939338"/>
            <a:ext cx="9009088" cy="4509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endParaRPr lang="en-US" sz="2400" dirty="0" smtClean="0"/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2400" dirty="0" smtClean="0"/>
              <a:t>Transform categorical variables using One-hot encoding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r>
              <a:rPr lang="en-US" sz="2400" dirty="0" smtClean="0"/>
              <a:t>Scaling </a:t>
            </a:r>
            <a:r>
              <a:rPr lang="en-US" sz="2400" dirty="0"/>
              <a:t>numerical </a:t>
            </a:r>
            <a:r>
              <a:rPr lang="en-US" sz="2400" dirty="0" smtClean="0"/>
              <a:t>Data using </a:t>
            </a:r>
            <a:r>
              <a:rPr lang="en-US" sz="2400" dirty="0" err="1" smtClean="0"/>
              <a:t>StandardScaler</a:t>
            </a:r>
            <a:r>
              <a:rPr lang="en-US" sz="2400" dirty="0" smtClean="0"/>
              <a:t>()</a:t>
            </a:r>
          </a:p>
          <a:p>
            <a:pPr>
              <a:lnSpc>
                <a:spcPct val="150000"/>
              </a:lnSpc>
              <a:buClr>
                <a:schemeClr val="accent2"/>
              </a:buClr>
            </a:pPr>
            <a:endParaRPr lang="en-US" sz="2400" dirty="0" smtClean="0"/>
          </a:p>
        </p:txBody>
      </p:sp>
      <p:cxnSp>
        <p:nvCxnSpPr>
          <p:cNvPr id="156" name="Google Shape;156;p2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23087" y="254283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03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696"/>
    </mc:Choice>
    <mc:Fallback>
      <p:transition spd="slow" advTm="616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>
            <a:spLocks noGrp="1"/>
          </p:cNvSpPr>
          <p:nvPr>
            <p:ph type="title"/>
          </p:nvPr>
        </p:nvSpPr>
        <p:spPr>
          <a:xfrm>
            <a:off x="460950" y="364273"/>
            <a:ext cx="8456400" cy="840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200" dirty="0"/>
              <a:t>Synthetic Minority </a:t>
            </a:r>
            <a:r>
              <a:rPr lang="en-US" sz="3200" dirty="0" smtClean="0"/>
              <a:t>Oversampling(SMOTE) </a:t>
            </a:r>
            <a:endParaRPr lang="en-US" sz="3200" dirty="0"/>
          </a:p>
        </p:txBody>
      </p:sp>
      <p:sp>
        <p:nvSpPr>
          <p:cNvPr id="155" name="Google Shape;155;p2"/>
          <p:cNvSpPr txBox="1">
            <a:spLocks noGrp="1"/>
          </p:cNvSpPr>
          <p:nvPr>
            <p:ph type="body" idx="1"/>
          </p:nvPr>
        </p:nvSpPr>
        <p:spPr>
          <a:xfrm>
            <a:off x="509400" y="1283960"/>
            <a:ext cx="6684000" cy="4162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endParaRPr lang="en-US" sz="2400" dirty="0"/>
          </a:p>
          <a:p>
            <a:pPr marL="139700" indent="0">
              <a:lnSpc>
                <a:spcPct val="150000"/>
              </a:lnSpc>
              <a:buClr>
                <a:schemeClr val="accent2"/>
              </a:buClr>
              <a:buNone/>
            </a:pPr>
            <a:endParaRPr lang="en-US" dirty="0">
              <a:hlinkClick r:id="rId5"/>
            </a:endParaRPr>
          </a:p>
        </p:txBody>
      </p:sp>
      <p:cxnSp>
        <p:nvCxnSpPr>
          <p:cNvPr id="156" name="Google Shape;156;p2"/>
          <p:cNvCxnSpPr/>
          <p:nvPr/>
        </p:nvCxnSpPr>
        <p:spPr>
          <a:xfrm rot="10800000">
            <a:off x="460950" y="4940701"/>
            <a:ext cx="81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411" y="1417282"/>
            <a:ext cx="6260312" cy="19480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411" y="3498691"/>
            <a:ext cx="6260312" cy="1308688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04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732"/>
    </mc:Choice>
    <mc:Fallback>
      <p:transition spd="slow" advTm="597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>
            <a:spLocks noGrp="1"/>
          </p:cNvSpPr>
          <p:nvPr>
            <p:ph type="title"/>
          </p:nvPr>
        </p:nvSpPr>
        <p:spPr>
          <a:xfrm>
            <a:off x="460950" y="364273"/>
            <a:ext cx="8456400" cy="840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i="1" dirty="0" smtClean="0"/>
              <a:t>Model</a:t>
            </a:r>
            <a:endParaRPr lang="en-US" sz="3200" dirty="0"/>
          </a:p>
        </p:txBody>
      </p:sp>
      <p:sp>
        <p:nvSpPr>
          <p:cNvPr id="155" name="Google Shape;155;p2"/>
          <p:cNvSpPr txBox="1">
            <a:spLocks noGrp="1"/>
          </p:cNvSpPr>
          <p:nvPr>
            <p:ph type="body" idx="1"/>
          </p:nvPr>
        </p:nvSpPr>
        <p:spPr>
          <a:xfrm>
            <a:off x="509400" y="1283960"/>
            <a:ext cx="6684000" cy="4162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endParaRPr lang="en-US" sz="2400" dirty="0"/>
          </a:p>
          <a:p>
            <a:pPr marL="139700" indent="0">
              <a:lnSpc>
                <a:spcPct val="150000"/>
              </a:lnSpc>
              <a:buClr>
                <a:schemeClr val="accent2"/>
              </a:buClr>
              <a:buNone/>
            </a:pPr>
            <a:endParaRPr lang="en-US" dirty="0">
              <a:hlinkClick r:id="rId5"/>
            </a:endParaRPr>
          </a:p>
        </p:txBody>
      </p:sp>
      <p:cxnSp>
        <p:nvCxnSpPr>
          <p:cNvPr id="156" name="Google Shape;156;p2"/>
          <p:cNvCxnSpPr/>
          <p:nvPr/>
        </p:nvCxnSpPr>
        <p:spPr>
          <a:xfrm rot="10800000">
            <a:off x="460950" y="4940701"/>
            <a:ext cx="81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4" name="Rectangle 3"/>
          <p:cNvSpPr/>
          <p:nvPr/>
        </p:nvSpPr>
        <p:spPr>
          <a:xfrm>
            <a:off x="509399" y="1716275"/>
            <a:ext cx="831013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 defTabSz="342900">
              <a:lnSpc>
                <a:spcPct val="150000"/>
              </a:lnSpc>
              <a:buClr>
                <a:schemeClr val="accent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  <a:ea typeface="+mj-ea"/>
                <a:cs typeface="+mj-cs"/>
              </a:rPr>
              <a:t>Naïve Bayes </a:t>
            </a:r>
          </a:p>
          <a:p>
            <a:pPr marL="800100" lvl="1" indent="-342900" defTabSz="342900">
              <a:lnSpc>
                <a:spcPct val="150000"/>
              </a:lnSpc>
              <a:buClr>
                <a:schemeClr val="accent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Logistic Regression </a:t>
            </a:r>
          </a:p>
          <a:p>
            <a:pPr marL="800100" lvl="1" indent="-342900" defTabSz="342900">
              <a:lnSpc>
                <a:spcPct val="150000"/>
              </a:lnSpc>
              <a:buClr>
                <a:schemeClr val="accent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Random Forest 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189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535"/>
    </mc:Choice>
    <mc:Fallback>
      <p:transition spd="slow" advTm="29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>
            <a:spLocks noGrp="1"/>
          </p:cNvSpPr>
          <p:nvPr>
            <p:ph type="title"/>
          </p:nvPr>
        </p:nvSpPr>
        <p:spPr>
          <a:xfrm>
            <a:off x="460950" y="364273"/>
            <a:ext cx="8456400" cy="840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i="1" dirty="0"/>
              <a:t>Model evaluation techniques</a:t>
            </a:r>
            <a:endParaRPr lang="en-US" sz="3200" dirty="0"/>
          </a:p>
        </p:txBody>
      </p:sp>
      <p:sp>
        <p:nvSpPr>
          <p:cNvPr id="155" name="Google Shape;155;p2"/>
          <p:cNvSpPr txBox="1">
            <a:spLocks noGrp="1"/>
          </p:cNvSpPr>
          <p:nvPr>
            <p:ph type="body" idx="1"/>
          </p:nvPr>
        </p:nvSpPr>
        <p:spPr>
          <a:xfrm>
            <a:off x="509400" y="1283960"/>
            <a:ext cx="6684000" cy="4162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endParaRPr lang="en-US" sz="2400" dirty="0"/>
          </a:p>
          <a:p>
            <a:pPr marL="139700" indent="0">
              <a:lnSpc>
                <a:spcPct val="150000"/>
              </a:lnSpc>
              <a:buClr>
                <a:schemeClr val="accent2"/>
              </a:buClr>
              <a:buNone/>
            </a:pPr>
            <a:endParaRPr lang="en-US" dirty="0">
              <a:hlinkClick r:id="rId5"/>
            </a:endParaRPr>
          </a:p>
        </p:txBody>
      </p:sp>
      <p:cxnSp>
        <p:nvCxnSpPr>
          <p:cNvPr id="156" name="Google Shape;156;p2"/>
          <p:cNvCxnSpPr/>
          <p:nvPr/>
        </p:nvCxnSpPr>
        <p:spPr>
          <a:xfrm rot="10800000">
            <a:off x="460950" y="4940701"/>
            <a:ext cx="81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4" name="Rectangle 3"/>
          <p:cNvSpPr/>
          <p:nvPr/>
        </p:nvSpPr>
        <p:spPr>
          <a:xfrm>
            <a:off x="509399" y="1716275"/>
            <a:ext cx="831013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 defTabSz="342900">
              <a:lnSpc>
                <a:spcPct val="150000"/>
              </a:lnSpc>
              <a:buClr>
                <a:schemeClr val="accent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Confusion Metrix</a:t>
            </a:r>
            <a:endParaRPr lang="en-US" sz="24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marL="914400" lvl="1" indent="-457200" defTabSz="342900">
              <a:lnSpc>
                <a:spcPct val="150000"/>
              </a:lnSpc>
              <a:buClr>
                <a:schemeClr val="accent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sz="2400" dirty="0" err="1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classification_report</a:t>
            </a:r>
            <a:r>
              <a:rPr lang="en-US" sz="24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()</a:t>
            </a:r>
            <a:endParaRPr lang="en-US" sz="24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marL="914400" lvl="1" indent="-457200" defTabSz="342900">
              <a:lnSpc>
                <a:spcPct val="150000"/>
              </a:lnSpc>
              <a:buClr>
                <a:schemeClr val="accent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Receiver Operating </a:t>
            </a:r>
            <a:r>
              <a:rPr lang="en-US" sz="24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Characteristic(ROC) curve</a:t>
            </a:r>
            <a:endParaRPr lang="en-US" sz="24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42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881"/>
    </mc:Choice>
    <mc:Fallback>
      <p:transition spd="slow" advTm="738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>
            <a:spLocks noGrp="1"/>
          </p:cNvSpPr>
          <p:nvPr>
            <p:ph type="title"/>
          </p:nvPr>
        </p:nvSpPr>
        <p:spPr>
          <a:xfrm>
            <a:off x="460950" y="364273"/>
            <a:ext cx="8456400" cy="840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3200" dirty="0" smtClean="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3200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3200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3200" dirty="0" smtClean="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3200" dirty="0" smtClean="0">
                <a:latin typeface="Arial"/>
                <a:ea typeface="Arial"/>
                <a:cs typeface="Arial"/>
                <a:sym typeface="Arial"/>
              </a:rPr>
            </a:b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3200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/>
            </a:r>
            <a:br>
              <a:rPr lang="en-US" sz="3200" dirty="0">
                <a:latin typeface="Arial"/>
                <a:ea typeface="Arial"/>
                <a:cs typeface="Arial"/>
                <a:sym typeface="Arial"/>
              </a:rPr>
            </a:br>
            <a:r>
              <a:rPr lang="en-US" sz="3200" dirty="0">
                <a:solidFill>
                  <a:schemeClr val="tx1"/>
                </a:solidFill>
              </a:rPr>
              <a:t>Naïve</a:t>
            </a:r>
            <a:r>
              <a:rPr lang="en-US" sz="3200" dirty="0" smtClean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200" dirty="0">
                <a:latin typeface="Arial"/>
                <a:ea typeface="Arial"/>
                <a:cs typeface="Arial"/>
                <a:sym typeface="Arial"/>
              </a:rPr>
              <a:t>Bayes</a:t>
            </a:r>
            <a:endParaRPr lang="en-US" sz="3200" dirty="0"/>
          </a:p>
        </p:txBody>
      </p:sp>
      <p:sp>
        <p:nvSpPr>
          <p:cNvPr id="155" name="Google Shape;155;p2"/>
          <p:cNvSpPr txBox="1">
            <a:spLocks noGrp="1"/>
          </p:cNvSpPr>
          <p:nvPr>
            <p:ph type="body" idx="1"/>
          </p:nvPr>
        </p:nvSpPr>
        <p:spPr>
          <a:xfrm>
            <a:off x="471900" y="1286106"/>
            <a:ext cx="8596686" cy="371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Clr>
                <a:schemeClr val="accent2"/>
              </a:buClr>
            </a:pPr>
            <a:endParaRPr lang="en-US" sz="2400" dirty="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6" name="Google Shape;156;p2"/>
          <p:cNvCxnSpPr/>
          <p:nvPr/>
        </p:nvCxnSpPr>
        <p:spPr>
          <a:xfrm rot="10800000">
            <a:off x="615600" y="4886329"/>
            <a:ext cx="81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039" y="1456768"/>
            <a:ext cx="4590068" cy="33954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2464" y="1456768"/>
            <a:ext cx="2834886" cy="2048434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63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006"/>
    </mc:Choice>
    <mc:Fallback>
      <p:transition spd="slow" advTm="370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>
            <a:spLocks noGrp="1"/>
          </p:cNvSpPr>
          <p:nvPr>
            <p:ph type="title"/>
          </p:nvPr>
        </p:nvSpPr>
        <p:spPr>
          <a:xfrm>
            <a:off x="460950" y="364273"/>
            <a:ext cx="8456400" cy="840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200" dirty="0" smtClean="0">
                <a:solidFill>
                  <a:schemeClr val="tx1"/>
                </a:solidFill>
              </a:rPr>
              <a:t>Naïve Bayes Conti…</a:t>
            </a:r>
            <a:endParaRPr dirty="0"/>
          </a:p>
        </p:txBody>
      </p:sp>
      <p:sp>
        <p:nvSpPr>
          <p:cNvPr id="155" name="Google Shape;155;p2"/>
          <p:cNvSpPr txBox="1">
            <a:spLocks noGrp="1"/>
          </p:cNvSpPr>
          <p:nvPr>
            <p:ph type="body" idx="1"/>
          </p:nvPr>
        </p:nvSpPr>
        <p:spPr>
          <a:xfrm>
            <a:off x="471900" y="1286107"/>
            <a:ext cx="6684000" cy="3481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en-US" dirty="0" smtClean="0">
                <a:latin typeface="Arial"/>
                <a:ea typeface="Arial"/>
                <a:cs typeface="Arial"/>
                <a:sym typeface="Arial"/>
              </a:rPr>
              <a:t> </a:t>
            </a:r>
            <a:endParaRPr lang="en-US" dirty="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6" name="Google Shape;156;p2"/>
          <p:cNvCxnSpPr/>
          <p:nvPr/>
        </p:nvCxnSpPr>
        <p:spPr>
          <a:xfrm rot="10800000">
            <a:off x="509400" y="4552050"/>
            <a:ext cx="81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50" y="1431087"/>
            <a:ext cx="5657850" cy="257175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  <a:solidFill>
            <a:srgbClr val="FFFF00"/>
          </a:solidFill>
        </p:spPr>
      </p:pic>
    </p:spTree>
    <p:extLst>
      <p:ext uri="{BB962C8B-B14F-4D97-AF65-F5344CB8AC3E}">
        <p14:creationId xmlns:p14="http://schemas.microsoft.com/office/powerpoint/2010/main" val="1834769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476"/>
    </mc:Choice>
    <mc:Fallback>
      <p:transition spd="slow" advTm="54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"/>
          <p:cNvSpPr txBox="1">
            <a:spLocks noGrp="1"/>
          </p:cNvSpPr>
          <p:nvPr>
            <p:ph type="title"/>
          </p:nvPr>
        </p:nvSpPr>
        <p:spPr>
          <a:xfrm>
            <a:off x="359050" y="550126"/>
            <a:ext cx="8692200" cy="770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Trebuchet MS"/>
              <a:buNone/>
            </a:pPr>
            <a:r>
              <a:rPr lang="en-US" dirty="0" smtClean="0"/>
              <a:t>Naïve Bayes cont.…</a:t>
            </a:r>
            <a:endParaRPr dirty="0"/>
          </a:p>
        </p:txBody>
      </p:sp>
      <p:sp>
        <p:nvSpPr>
          <p:cNvPr id="162" name="Google Shape;162;p3"/>
          <p:cNvSpPr txBox="1">
            <a:spLocks noGrp="1"/>
          </p:cNvSpPr>
          <p:nvPr>
            <p:ph type="body" idx="1"/>
          </p:nvPr>
        </p:nvSpPr>
        <p:spPr>
          <a:xfrm>
            <a:off x="359050" y="1178351"/>
            <a:ext cx="8297450" cy="3619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lnSpc>
                <a:spcPct val="150000"/>
              </a:lnSpc>
              <a:buClr>
                <a:schemeClr val="accent2"/>
              </a:buClr>
              <a:buNone/>
            </a:pPr>
            <a:endParaRPr lang="en-US" dirty="0" smtClean="0">
              <a:sym typeface="Arial"/>
            </a:endParaRPr>
          </a:p>
        </p:txBody>
      </p:sp>
      <p:cxnSp>
        <p:nvCxnSpPr>
          <p:cNvPr id="163" name="Google Shape;163;p3"/>
          <p:cNvCxnSpPr/>
          <p:nvPr/>
        </p:nvCxnSpPr>
        <p:spPr>
          <a:xfrm rot="10800000">
            <a:off x="509400" y="4933050"/>
            <a:ext cx="8147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sm" len="sm"/>
            <a:tailEnd type="none" w="sm" len="sm"/>
          </a:ln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104" y="1320571"/>
            <a:ext cx="6823586" cy="3402257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777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63"/>
    </mc:Choice>
    <mc:Fallback>
      <p:transition spd="slow" advTm="168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WrappedLabelHistory xmlns:xsd="http://www.w3.org/2001/XMLSchema" xmlns:xsi="http://www.w3.org/2001/XMLSchema-instance" xmlns="http://www.boldonjames.com/2016/02/Classifier/internal/wrappedLabelHistory">
  <Value>PD94bWwgdmVyc2lvbj0iMS4wIiBlbmNvZGluZz0idXMtYXNjaWkiPz48bGFiZWxIaXN0b3J5IHhtbG5zOnhzZD0iaHR0cDovL3d3dy53My5vcmcvMjAwMS9YTUxTY2hlbWEiIHhtbG5zOnhzaT0iaHR0cDovL3d3dy53My5vcmcvMjAwMS9YTUxTY2hlbWEtaW5zdGFuY2UiIHhtbG5zPSJodHRwOi8vd3d3LmJvbGRvbmphbWVzLmNvbS8yMDE2LzAyL0NsYXNzaWZpZXIvaW50ZXJuYWwvbGFiZWxIaXN0b3J5Ij48aXRlbT48c2lzbCBzaXNsVmVyc2lvbj0iMCIgcG9saWN5PSJmYWZiMzkwNC0xYmVmLTQxNDQtYjNiNS03ZTUxYWZiNDI1ODMiIG9yaWdpbj0idXNlclNlbGVjdGVkIiAvPjxVc2VyTmFtZT5MR0FNRVJJQ0FcbWhhaWxlPC9Vc2VyTmFtZT48RGF0ZVRpbWU+Mi85LzIwMjAgMTE6MzI6MTIgUE08L0RhdGVUaW1lPjxMYWJlbFN0cmluZz5ObyBNYXJraW5nPC9MYWJlbFN0cmluZz48L2l0ZW0+PC9sYWJlbEhpc3Rvcnk+</Value>
</WrappedLabelHistory>
</file>

<file path=customXml/item2.xml><?xml version="1.0" encoding="utf-8"?>
<sisl xmlns:xsd="http://www.w3.org/2001/XMLSchema" xmlns:xsi="http://www.w3.org/2001/XMLSchema-instance" xmlns="http://www.boldonjames.com/2008/01/sie/internal/label" sislVersion="0" policy="fafb3904-1bef-4144-b3b5-7e51afb42583" origin="userSelected"/>
</file>

<file path=customXml/itemProps1.xml><?xml version="1.0" encoding="utf-8"?>
<ds:datastoreItem xmlns:ds="http://schemas.openxmlformats.org/officeDocument/2006/customXml" ds:itemID="{93F42146-17D9-4DD6-B3C4-0A951BFA38F8}">
  <ds:schemaRefs>
    <ds:schemaRef ds:uri="http://www.w3.org/2001/XMLSchema"/>
    <ds:schemaRef ds:uri="http://www.boldonjames.com/2016/02/Classifier/internal/wrappedLabelHistory"/>
  </ds:schemaRefs>
</ds:datastoreItem>
</file>

<file path=customXml/itemProps2.xml><?xml version="1.0" encoding="utf-8"?>
<ds:datastoreItem xmlns:ds="http://schemas.openxmlformats.org/officeDocument/2006/customXml" ds:itemID="{07759D99-E868-4D57-A8C0-A2F469F6BF93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5570</TotalTime>
  <Words>136</Words>
  <Application>Microsoft Office PowerPoint</Application>
  <PresentationFormat>On-screen Show (16:9)</PresentationFormat>
  <Paragraphs>44</Paragraphs>
  <Slides>16</Slides>
  <Notes>16</Notes>
  <HiddenSlides>0</HiddenSlides>
  <MMClips>16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Century Gothic</vt:lpstr>
      <vt:lpstr>Times New Roman</vt:lpstr>
      <vt:lpstr>Trebuchet MS</vt:lpstr>
      <vt:lpstr>Wingdings 3</vt:lpstr>
      <vt:lpstr>Ion</vt:lpstr>
      <vt:lpstr> Credit Risk Analysis and Prediction of Loan Defaults using Lending Club Loan dataset</vt:lpstr>
      <vt:lpstr>Review of Exploratory Data Analysis (EDA)</vt:lpstr>
      <vt:lpstr>Data Transformation</vt:lpstr>
      <vt:lpstr>Synthetic Minority Oversampling(SMOTE) </vt:lpstr>
      <vt:lpstr>Model</vt:lpstr>
      <vt:lpstr>Model evaluation techniques</vt:lpstr>
      <vt:lpstr>     Naïve Bayes</vt:lpstr>
      <vt:lpstr>Naïve Bayes Conti…</vt:lpstr>
      <vt:lpstr>Naïve Bayes cont.…</vt:lpstr>
      <vt:lpstr>Logistic Regression</vt:lpstr>
      <vt:lpstr>Logistic Regression Conti…</vt:lpstr>
      <vt:lpstr>Logistic Regression cont.…</vt:lpstr>
      <vt:lpstr>Random Forest</vt:lpstr>
      <vt:lpstr>Random Forest conti..</vt:lpstr>
      <vt:lpstr>Random Forest conti..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risk prediction for Kansas City – Project Proposal</dc:title>
  <dc:creator>Messi</dc:creator>
  <cp:lastModifiedBy>Meseret Haile</cp:lastModifiedBy>
  <cp:revision>111</cp:revision>
  <dcterms:modified xsi:type="dcterms:W3CDTF">2020-04-06T11:17:14Z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696dc8f7-085e-4923-89fd-19d8e1b23b18</vt:lpwstr>
  </property>
  <property fmtid="{D5CDD505-2E9C-101B-9397-08002B2CF9AE}" pid="3" name="bjDocumentSecurityLabel">
    <vt:lpwstr>No Marking</vt:lpwstr>
  </property>
  <property fmtid="{D5CDD505-2E9C-101B-9397-08002B2CF9AE}" pid="4" name="bjSaver">
    <vt:lpwstr>Q/cQSo/MfDpX93qQXxblajRw8rXJvcZH</vt:lpwstr>
  </property>
  <property fmtid="{D5CDD505-2E9C-101B-9397-08002B2CF9AE}" pid="5" name="bjLabelHistoryID">
    <vt:lpwstr>{93F42146-17D9-4DD6-B3C4-0A951BFA38F8}</vt:lpwstr>
  </property>
</Properties>
</file>